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handoutMasterIdLst>
    <p:handoutMasterId r:id="rId35"/>
  </p:handoutMasterIdLst>
  <p:sldIdLst>
    <p:sldId id="257" r:id="rId2"/>
    <p:sldId id="258" r:id="rId3"/>
    <p:sldId id="259" r:id="rId4"/>
    <p:sldId id="260" r:id="rId5"/>
    <p:sldId id="261" r:id="rId6"/>
    <p:sldId id="273" r:id="rId7"/>
    <p:sldId id="274" r:id="rId8"/>
    <p:sldId id="275" r:id="rId9"/>
    <p:sldId id="262" r:id="rId10"/>
    <p:sldId id="269" r:id="rId11"/>
    <p:sldId id="270" r:id="rId12"/>
    <p:sldId id="263" r:id="rId13"/>
    <p:sldId id="276" r:id="rId14"/>
    <p:sldId id="264" r:id="rId15"/>
    <p:sldId id="277" r:id="rId16"/>
    <p:sldId id="265" r:id="rId17"/>
    <p:sldId id="287" r:id="rId18"/>
    <p:sldId id="289" r:id="rId19"/>
    <p:sldId id="288" r:id="rId20"/>
    <p:sldId id="278" r:id="rId21"/>
    <p:sldId id="279" r:id="rId22"/>
    <p:sldId id="266" r:id="rId23"/>
    <p:sldId id="284" r:id="rId24"/>
    <p:sldId id="285" r:id="rId25"/>
    <p:sldId id="286" r:id="rId26"/>
    <p:sldId id="267" r:id="rId27"/>
    <p:sldId id="282" r:id="rId28"/>
    <p:sldId id="283" r:id="rId29"/>
    <p:sldId id="268" r:id="rId30"/>
    <p:sldId id="280" r:id="rId31"/>
    <p:sldId id="272" r:id="rId32"/>
    <p:sldId id="281" r:id="rId33"/>
  </p:sldIdLst>
  <p:sldSz cx="9144000" cy="6858000" type="screen4x3"/>
  <p:notesSz cx="6858000" cy="9144000"/>
  <p:defaultTextStyle>
    <a:defPPr>
      <a:defRPr lang="pt-BR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447CCB7-00DA-014E-AAB1-FEA374A70F84}" v="375" dt="2019-07-03T16:46:03.604"/>
  </p1510:revLst>
</p1510:revInfo>
</file>

<file path=ppt/tableStyles.xml><?xml version="1.0" encoding="utf-8"?>
<a:tblStyleLst xmlns:a="http://schemas.openxmlformats.org/drawingml/2006/main" def="{5C22544A-7EE6-4342-B048-85BDC9FD1C3A}">
  <a:tblStyle styleId="{912C8C85-51F0-491E-9774-3900AFEF0FD7}" styleName="Estilo Claro 2 - Ênfase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7E9639D4-E3E2-4D34-9284-5A2195B3D0D7}" styleName="Estilo Claro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17292A2E-F333-43FB-9621-5CBBE7FDCDCB}" styleName="Estilo Claro 2 - Ênfase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79" autoAdjust="0"/>
    <p:restoredTop sz="94619"/>
  </p:normalViewPr>
  <p:slideViewPr>
    <p:cSldViewPr>
      <p:cViewPr varScale="1">
        <p:scale>
          <a:sx n="85" d="100"/>
          <a:sy n="85" d="100"/>
        </p:scale>
        <p:origin x="1554" y="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8" d="100"/>
          <a:sy n="88" d="100"/>
        </p:scale>
        <p:origin x="3872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40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2F2C62C-C18E-354C-B668-54D71299C47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8E8D21D-62CA-D642-927D-829772F1E39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E0DBA0-2A5E-934F-AFB6-CE0A428C4F0C}" type="datetimeFigureOut">
              <a:rPr lang="en-US" smtClean="0"/>
              <a:t>7/4/2019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36D6AA-2799-CA43-940F-6D44A0DEAD4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8EC709-034F-2A43-9A22-58AFE1D6FFD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8EF20B-5F7D-364B-8658-1A6A1914C3F8}" type="slidenum">
              <a:rPr lang="en-US" smtClean="0"/>
              <a:t>‹nº›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0EC45F-8D64-BC4E-9D79-2D93D087B1C1}"/>
              </a:ext>
            </a:extLst>
          </p:cNvPr>
          <p:cNvSpPr txBox="1"/>
          <p:nvPr/>
        </p:nvSpPr>
        <p:spPr>
          <a:xfrm rot="5400000">
            <a:off x="5308215" y="4281683"/>
            <a:ext cx="2659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TecEdu</a:t>
            </a:r>
            <a:r>
              <a:rPr lang="en-US" dirty="0"/>
              <a:t> - </a:t>
            </a:r>
            <a:r>
              <a:rPr lang="en-US" dirty="0" err="1"/>
              <a:t>tecedu.inf.furb.br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906243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2BE2F7-640C-064B-9A80-C6E726BCF742}" type="datetimeFigureOut">
              <a:rPr lang="en-US" smtClean="0"/>
              <a:t>7/4/2019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1B8179-957A-0D41-B147-BE7F3D78F1C4}" type="slidenum">
              <a:rPr lang="en-US" smtClean="0"/>
              <a:t>‹nº›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8A6A73F-9B0E-264D-A6A8-ABA85EDF9929}"/>
              </a:ext>
            </a:extLst>
          </p:cNvPr>
          <p:cNvSpPr txBox="1"/>
          <p:nvPr/>
        </p:nvSpPr>
        <p:spPr>
          <a:xfrm rot="5400000">
            <a:off x="4682540" y="6016109"/>
            <a:ext cx="2659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TecEdu</a:t>
            </a:r>
            <a:r>
              <a:rPr lang="en-US" dirty="0"/>
              <a:t> - </a:t>
            </a:r>
            <a:r>
              <a:rPr lang="en-US" dirty="0" err="1"/>
              <a:t>tecedu.inf.furb.br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26318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1B8179-957A-0D41-B147-BE7F3D78F1C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4501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1839232"/>
            <a:ext cx="7772400" cy="1470025"/>
          </a:xfrm>
        </p:spPr>
        <p:txBody>
          <a:bodyPr/>
          <a:lstStyle/>
          <a:p>
            <a:r>
              <a:rPr lang="pt-BR" dirty="0"/>
              <a:t>Clique para editar o estilo do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645024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3751E00-8267-4604-A477-06D690F3831A}" type="slidenum">
              <a:rPr lang="pt-BR" smtClean="0"/>
              <a:pPr/>
              <a:t>‹nº›</a:t>
            </a:fld>
            <a:endParaRPr lang="pt-BR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DBB5B2E-7B09-42BA-B78A-718198AF4022}" type="slidenum">
              <a:rPr lang="pt-BR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3A41635-D202-4D10-8FA9-DA258B96F66E}" type="slidenum">
              <a:rPr lang="pt-BR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7544" y="188640"/>
            <a:ext cx="8229600" cy="1143000"/>
          </a:xfrm>
        </p:spPr>
        <p:txBody>
          <a:bodyPr/>
          <a:lstStyle>
            <a:lvl1pPr>
              <a:defRPr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pt-BR" dirty="0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412776"/>
            <a:ext cx="8229600" cy="4680520"/>
          </a:xfrm>
        </p:spPr>
        <p:txBody>
          <a:bodyPr/>
          <a:lstStyle/>
          <a:p>
            <a:pPr lvl="0"/>
            <a:r>
              <a:rPr lang="pt-BR" dirty="0"/>
              <a:t>Clique para editar os estilos do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568E297-6CBE-4718-A55E-559A2615A1B7}" type="slidenum">
              <a:rPr lang="pt-BR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556A142-61B5-4E3D-90E3-37CCCA5B8200}" type="slidenum">
              <a:rPr lang="pt-BR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446EF70-771F-4125-BD92-2CF85D34D26F}" type="slidenum">
              <a:rPr lang="pt-BR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3E55F65-09CC-47BE-B43C-09A283D2E9B2}" type="slidenum">
              <a:rPr lang="pt-BR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802316F-EB17-4252-8A8C-611AED72FBAB}" type="slidenum">
              <a:rPr lang="pt-BR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FB138E0-A9D7-4867-995F-585EB895710D}" type="slidenum">
              <a:rPr lang="pt-BR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3CF3198-B843-4265-ABF0-65946D3BF37C}" type="slidenum">
              <a:rPr lang="pt-BR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F0879FC-8726-479C-A2CE-57C987F54908}" type="slidenum">
              <a:rPr lang="pt-BR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tif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pt-BR" dirty="0"/>
              <a:t>Clique para editar o estilo do título mestre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1"/>
            <a:ext cx="8229600" cy="42770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pt-BR" dirty="0"/>
              <a:t>Clique para editar os estilos do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endParaRPr lang="pt-BR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pt-BR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2335126-1852-404A-A6A5-0657D0045192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9204" y="5851518"/>
            <a:ext cx="9144000" cy="1006482"/>
          </a:xfrm>
          <a:prstGeom prst="rect">
            <a:avLst/>
          </a:prstGeom>
        </p:spPr>
      </p:pic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38F5D6D9-064D-480F-AE44-1D22C9D85F98}" type="slidenum">
              <a:rPr lang="pt-BR"/>
              <a:pPr/>
              <a:t>‹nº›</a:t>
            </a:fld>
            <a:endParaRPr lang="pt-B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993A6A-4509-6E42-B4A2-5AD5E583D10B}"/>
              </a:ext>
            </a:extLst>
          </p:cNvPr>
          <p:cNvSpPr txBox="1"/>
          <p:nvPr userDrawn="1"/>
        </p:nvSpPr>
        <p:spPr>
          <a:xfrm rot="5400000">
            <a:off x="7594051" y="3519377"/>
            <a:ext cx="2659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TecEdu</a:t>
            </a:r>
            <a:r>
              <a:rPr lang="en-US" dirty="0"/>
              <a:t> - </a:t>
            </a:r>
            <a:r>
              <a:rPr lang="en-US" dirty="0" err="1"/>
              <a:t>tecedu.inf.furb.br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395536" y="1340768"/>
            <a:ext cx="8352928" cy="1944216"/>
          </a:xfrm>
        </p:spPr>
        <p:txBody>
          <a:bodyPr/>
          <a:lstStyle/>
          <a:p>
            <a:r>
              <a:rPr lang="pt-BR" dirty="0">
                <a:effectLst/>
              </a:rPr>
              <a:t>EcosAR – Simulador de Ecossistemas Utilizando Realidade Aumentada</a:t>
            </a:r>
            <a:r>
              <a:rPr lang="pt-BR" dirty="0"/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259632" y="3645024"/>
            <a:ext cx="7088832" cy="1584176"/>
          </a:xfrm>
        </p:spPr>
        <p:txBody>
          <a:bodyPr>
            <a:noAutofit/>
          </a:bodyPr>
          <a:lstStyle/>
          <a:p>
            <a:r>
              <a:rPr lang="pt-BR" sz="2000" dirty="0"/>
              <a:t>Aluno: Rodrigo Wernke Pereira</a:t>
            </a:r>
          </a:p>
          <a:p>
            <a:endParaRPr lang="pt-BR" sz="2000" dirty="0"/>
          </a:p>
          <a:p>
            <a:r>
              <a:rPr lang="pt-BR" sz="2000" dirty="0"/>
              <a:t>          Orientadores: Dalton Solano dos Reis</a:t>
            </a:r>
          </a:p>
          <a:p>
            <a:r>
              <a:rPr lang="pt-BR" sz="2000" dirty="0"/>
              <a:t>		           Roberta Andressa Pereira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95536" y="836712"/>
            <a:ext cx="8229600" cy="1143000"/>
          </a:xfrm>
        </p:spPr>
        <p:txBody>
          <a:bodyPr/>
          <a:lstStyle/>
          <a:p>
            <a:r>
              <a:rPr lang="pt-BR" sz="2800" dirty="0"/>
              <a:t>VISEDU – AQUÁRIO VIRTUAL: SIMULADOR DE ECOSSISTEMA UTILIZANDO ANIMAÇÃO COMPORTAMENTAL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2924944"/>
            <a:ext cx="3301817" cy="161810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5976" y="2924944"/>
            <a:ext cx="3960490" cy="1796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6810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Weather</a:t>
            </a:r>
          </a:p>
        </p:txBody>
      </p:sp>
      <p:pic>
        <p:nvPicPr>
          <p:cNvPr id="1026" name="Picture 2" descr="Image result for weather tinybop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2420888"/>
            <a:ext cx="3158330" cy="2736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Image result for weather tinybop"/>
          <p:cNvSpPr>
            <a:spLocks noChangeAspect="1" noChangeArrowheads="1"/>
          </p:cNvSpPr>
          <p:nvPr/>
        </p:nvSpPr>
        <p:spPr bwMode="auto">
          <a:xfrm>
            <a:off x="155575" y="-1919288"/>
            <a:ext cx="7124700" cy="4010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030" name="Picture 6" descr="Image result for weather tinybop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2345" y="2420888"/>
            <a:ext cx="3302024" cy="2679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0139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Requisitos Funcionais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1" indent="-342900">
              <a:buFontTx/>
              <a:buChar char="•"/>
            </a:pPr>
            <a:r>
              <a:rPr lang="pt-BR" altLang="pt-BR" dirty="0"/>
              <a:t>Permitir a visualização da cena com Realidade Aumentada.</a:t>
            </a:r>
          </a:p>
          <a:p>
            <a:pPr marL="342900" lvl="1" indent="-342900">
              <a:buFontTx/>
              <a:buChar char="•"/>
            </a:pPr>
            <a:r>
              <a:rPr lang="pt-BR" altLang="pt-BR" dirty="0"/>
              <a:t>Permitir a interação com o software através do uso de Interface de Usuário Tangível.</a:t>
            </a:r>
          </a:p>
          <a:p>
            <a:pPr marL="342900" lvl="1" indent="-342900">
              <a:buFontTx/>
              <a:buChar char="•"/>
            </a:pPr>
            <a:r>
              <a:rPr lang="pt-BR" altLang="pt-BR" dirty="0"/>
              <a:t>Permitir a manipulação de elementos da simulação.</a:t>
            </a:r>
          </a:p>
          <a:p>
            <a:pPr marL="342900" lvl="1" indent="-342900">
              <a:buFontTx/>
              <a:buChar char="•"/>
            </a:pPr>
            <a:r>
              <a:rPr lang="pt-BR" altLang="pt-BR" dirty="0"/>
              <a:t>Exibir as manipulações de temperatura e velocidade do vento com Animação Comportamental.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976445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Requisitos Não-Funcionais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1" indent="-342900">
              <a:buFontTx/>
              <a:buChar char="•"/>
            </a:pPr>
            <a:r>
              <a:rPr lang="pt-BR" altLang="pt-BR" dirty="0"/>
              <a:t>Ser implementado na linguagem C# no ambiente de desenvolvimento Visual Studio com o motor gráfico Unity.</a:t>
            </a:r>
          </a:p>
          <a:p>
            <a:pPr marL="342900" lvl="1" indent="-342900">
              <a:buFontTx/>
              <a:buChar char="•"/>
            </a:pPr>
            <a:r>
              <a:rPr lang="pt-BR" altLang="pt-BR" dirty="0"/>
              <a:t>Utilizar a plataforma Vuforia para implementação da Realidade Aumentada.</a:t>
            </a:r>
          </a:p>
          <a:p>
            <a:pPr marL="342900" lvl="1" indent="-342900">
              <a:buFontTx/>
              <a:buChar char="•"/>
            </a:pPr>
            <a:r>
              <a:rPr lang="pt-BR" altLang="pt-BR" dirty="0"/>
              <a:t>Utilizar o Adobe Photoshop CC 2019 como editor de imagem para os marcadores.</a:t>
            </a:r>
          </a:p>
          <a:p>
            <a:pPr marL="342900" lvl="1" indent="-342900">
              <a:buFontTx/>
              <a:buChar char="•"/>
            </a:pPr>
            <a:r>
              <a:rPr lang="pt-BR" altLang="pt-BR" dirty="0"/>
              <a:t>Utilizar a câmera do dispositivo para a captura dos marcadores.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400741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7544" y="2492896"/>
            <a:ext cx="8229600" cy="1143000"/>
          </a:xfrm>
        </p:spPr>
        <p:txBody>
          <a:bodyPr/>
          <a:lstStyle/>
          <a:p>
            <a:r>
              <a:rPr lang="pt-BR" dirty="0"/>
              <a:t>Especificação</a:t>
            </a:r>
          </a:p>
        </p:txBody>
      </p:sp>
    </p:spTree>
    <p:extLst>
      <p:ext uri="{BB962C8B-B14F-4D97-AF65-F5344CB8AC3E}">
        <p14:creationId xmlns:p14="http://schemas.microsoft.com/office/powerpoint/2010/main" val="20070708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188640"/>
            <a:ext cx="7316443" cy="5545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3332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Implementação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74D600EF-994A-4860-B4E8-4C9C884BBF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1643" y="1124744"/>
            <a:ext cx="4360714" cy="4098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3257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Implementação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91BC63D6-B1FE-46B9-97D9-09D444630D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1884" y="1700808"/>
            <a:ext cx="6660232" cy="2849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3881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Implementação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E4CD189-C1E1-4B27-BC51-723C16B404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5087" y="1342303"/>
            <a:ext cx="3933825" cy="410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2261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Implementação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098F410-6E91-4668-BBD9-F978A997D3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9752" y="1268760"/>
            <a:ext cx="6048672" cy="383275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00737D38-CA91-46C6-A5E6-1960A53306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3446347"/>
            <a:ext cx="1429891" cy="1477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9646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Roteiro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412776"/>
            <a:ext cx="8229600" cy="4320480"/>
          </a:xfrm>
        </p:spPr>
        <p:txBody>
          <a:bodyPr>
            <a:normAutofit fontScale="92500" lnSpcReduction="20000"/>
          </a:bodyPr>
          <a:lstStyle/>
          <a:p>
            <a:r>
              <a:rPr lang="pt-BR" dirty="0"/>
              <a:t>Introdução</a:t>
            </a:r>
          </a:p>
          <a:p>
            <a:r>
              <a:rPr lang="pt-BR" dirty="0"/>
              <a:t>Objetivos</a:t>
            </a:r>
          </a:p>
          <a:p>
            <a:r>
              <a:rPr lang="pt-BR" dirty="0"/>
              <a:t>Fundamentação Teórica</a:t>
            </a:r>
          </a:p>
          <a:p>
            <a:r>
              <a:rPr lang="pt-BR" dirty="0"/>
              <a:t>Trabalhos Correlatos</a:t>
            </a:r>
          </a:p>
          <a:p>
            <a:r>
              <a:rPr lang="pt-BR" dirty="0"/>
              <a:t>Requisitos e Especificação</a:t>
            </a:r>
          </a:p>
          <a:p>
            <a:r>
              <a:rPr lang="pt-BR" dirty="0"/>
              <a:t>Implementação</a:t>
            </a:r>
          </a:p>
          <a:p>
            <a:r>
              <a:rPr lang="pt-BR" dirty="0"/>
              <a:t>Operacionalidade</a:t>
            </a:r>
          </a:p>
          <a:p>
            <a:r>
              <a:rPr lang="pt-BR" dirty="0"/>
              <a:t>Resultados</a:t>
            </a:r>
          </a:p>
          <a:p>
            <a:r>
              <a:rPr lang="pt-BR" dirty="0"/>
              <a:t>Conclusões</a:t>
            </a:r>
          </a:p>
        </p:txBody>
      </p:sp>
    </p:spTree>
    <p:extLst>
      <p:ext uri="{BB962C8B-B14F-4D97-AF65-F5344CB8AC3E}">
        <p14:creationId xmlns:p14="http://schemas.microsoft.com/office/powerpoint/2010/main" val="24729966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Marcadores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7290" y="1331640"/>
            <a:ext cx="4170108" cy="4309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3173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Marcadores</a:t>
            </a:r>
          </a:p>
        </p:txBody>
      </p:sp>
      <p:pic>
        <p:nvPicPr>
          <p:cNvPr id="7170" name="Imagem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996" y="2060848"/>
            <a:ext cx="7894695" cy="259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561882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Operacionalidade da Implementação</a:t>
            </a:r>
            <a:endParaRPr lang="pt-BR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E85C0BB4-8658-4819-86D2-095F0A6108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9876" y="1892557"/>
            <a:ext cx="6804248" cy="3072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4769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Operacionalidade da Implementação</a:t>
            </a:r>
            <a:endParaRPr lang="pt-BR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7B675910-E53E-4738-9D60-25175AE0DB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7181" y="1404937"/>
            <a:ext cx="6410325" cy="404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5169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Operacionalidade da Implementação</a:t>
            </a:r>
            <a:endParaRPr lang="pt-BR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8D02CDA6-38FF-46AE-9583-1FBACB4D3A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7169" y="1466850"/>
            <a:ext cx="6610350" cy="392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2913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Operacionalidade da Implementação</a:t>
            </a:r>
            <a:endParaRPr lang="pt-BR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B0019EEB-9E58-4E49-BD35-0709A2E4D5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2060848"/>
            <a:ext cx="4213275" cy="2516696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69F6382C-7693-467D-A205-D40653325A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4007" y="2060848"/>
            <a:ext cx="4213275" cy="2498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5794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Resultados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38944" y="1196752"/>
            <a:ext cx="8686800" cy="4680520"/>
          </a:xfrm>
        </p:spPr>
        <p:txBody>
          <a:bodyPr>
            <a:normAutofit lnSpcReduction="10000"/>
          </a:bodyPr>
          <a:lstStyle/>
          <a:p>
            <a:r>
              <a:rPr lang="pt-BR" dirty="0"/>
              <a:t>Testes realizados com uma turma de bolsistas do curso de Ciências Biológicas.</a:t>
            </a:r>
          </a:p>
          <a:p>
            <a:r>
              <a:rPr lang="pt-BR" dirty="0"/>
              <a:t>Avaliação do aplicativo com um questionário.</a:t>
            </a:r>
          </a:p>
          <a:p>
            <a:endParaRPr lang="pt-BR" dirty="0"/>
          </a:p>
          <a:p>
            <a:r>
              <a:rPr lang="pt-BR" dirty="0"/>
              <a:t>Etapas do questionário:</a:t>
            </a:r>
          </a:p>
          <a:p>
            <a:pPr lvl="1"/>
            <a:r>
              <a:rPr lang="pt-BR" dirty="0"/>
              <a:t>Perfil dos entrevistados.</a:t>
            </a:r>
          </a:p>
          <a:p>
            <a:pPr lvl="1"/>
            <a:r>
              <a:rPr lang="pt-BR" dirty="0"/>
              <a:t>Passo a passo com todas as funcionalidades.</a:t>
            </a:r>
          </a:p>
          <a:p>
            <a:pPr lvl="1"/>
            <a:r>
              <a:rPr lang="pt-BR" dirty="0"/>
              <a:t>Modo livre.</a:t>
            </a:r>
          </a:p>
          <a:p>
            <a:pPr lvl="1"/>
            <a:r>
              <a:rPr lang="pt-BR" dirty="0"/>
              <a:t>Avaliação geral.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872195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Perfil dos Entrevistados</a:t>
            </a:r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2010687"/>
              </p:ext>
            </p:extLst>
          </p:nvPr>
        </p:nvGraphicFramePr>
        <p:xfrm>
          <a:off x="1706166" y="1331640"/>
          <a:ext cx="5752356" cy="4389120"/>
        </p:xfrm>
        <a:graphic>
          <a:graphicData uri="http://schemas.openxmlformats.org/drawingml/2006/table">
            <a:tbl>
              <a:tblPr firstRow="1" firstCol="1" bandRow="1"/>
              <a:tblGrid>
                <a:gridCol w="1941654">
                  <a:extLst>
                    <a:ext uri="{9D8B030D-6E8A-4147-A177-3AD203B41FA5}">
                      <a16:colId xmlns:a16="http://schemas.microsoft.com/office/drawing/2014/main" val="2993942251"/>
                    </a:ext>
                  </a:extLst>
                </a:gridCol>
                <a:gridCol w="1833119">
                  <a:extLst>
                    <a:ext uri="{9D8B030D-6E8A-4147-A177-3AD203B41FA5}">
                      <a16:colId xmlns:a16="http://schemas.microsoft.com/office/drawing/2014/main" val="3778588748"/>
                    </a:ext>
                  </a:extLst>
                </a:gridCol>
                <a:gridCol w="1977583">
                  <a:extLst>
                    <a:ext uri="{9D8B030D-6E8A-4147-A177-3AD203B41FA5}">
                      <a16:colId xmlns:a16="http://schemas.microsoft.com/office/drawing/2014/main" val="92641049"/>
                    </a:ext>
                  </a:extLst>
                </a:gridCol>
              </a:tblGrid>
              <a:tr h="37827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Sexo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6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</a:rPr>
                        <a:t>Feminino</a:t>
                      </a:r>
                      <a:endParaRPr lang="pt-BR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6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</a:rPr>
                        <a:t>Masculino</a:t>
                      </a:r>
                      <a:endParaRPr lang="pt-BR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6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</a:rPr>
                        <a:t>77,8%</a:t>
                      </a:r>
                      <a:endParaRPr lang="pt-BR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6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</a:rPr>
                        <a:t>22,2%</a:t>
                      </a:r>
                      <a:endParaRPr lang="pt-BR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39705032"/>
                  </a:ext>
                </a:extLst>
              </a:tr>
              <a:tr h="126090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Idade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18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19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20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21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22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55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11,1%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11,1%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44,4%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11,1%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11,1%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11,1%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0219058"/>
                  </a:ext>
                </a:extLst>
              </a:tr>
              <a:tr h="37827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Grau de escolaridade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6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</a:rPr>
                        <a:t>Ensino superior incompleto</a:t>
                      </a:r>
                      <a:endParaRPr lang="pt-BR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6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</a:rPr>
                        <a:t>Ensino superior completo</a:t>
                      </a:r>
                      <a:endParaRPr lang="pt-BR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6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</a:rPr>
                        <a:t> 88,9% </a:t>
                      </a:r>
                      <a:endParaRPr lang="pt-BR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6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</a:rPr>
                        <a:t>11,1% </a:t>
                      </a:r>
                      <a:endParaRPr lang="pt-BR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1737751"/>
                  </a:ext>
                </a:extLst>
              </a:tr>
              <a:tr h="42030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Utiliza dispositivos móveis com frequência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6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</a:rPr>
                        <a:t>Frequentemente</a:t>
                      </a:r>
                      <a:endParaRPr lang="pt-BR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6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</a:rPr>
                        <a:t>100%</a:t>
                      </a:r>
                      <a:endParaRPr lang="pt-BR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07042179"/>
                  </a:ext>
                </a:extLst>
              </a:tr>
              <a:tr h="42030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Já utilizou aplicações com Realidade Aumentada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Sim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Não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55,6%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44,4%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299472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77677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404664"/>
            <a:ext cx="8229600" cy="1143000"/>
          </a:xfrm>
        </p:spPr>
        <p:txBody>
          <a:bodyPr/>
          <a:lstStyle/>
          <a:p>
            <a:r>
              <a:rPr lang="pt-BR" dirty="0"/>
              <a:t>Opinião dos entrevistados sobre o aplicativo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7120330"/>
              </p:ext>
            </p:extLst>
          </p:nvPr>
        </p:nvGraphicFramePr>
        <p:xfrm>
          <a:off x="539552" y="2132856"/>
          <a:ext cx="7941568" cy="2743200"/>
        </p:xfrm>
        <a:graphic>
          <a:graphicData uri="http://schemas.openxmlformats.org/drawingml/2006/table">
            <a:tbl>
              <a:tblPr firstRow="1" firstCol="1" bandRow="1"/>
              <a:tblGrid>
                <a:gridCol w="2717804">
                  <a:extLst>
                    <a:ext uri="{9D8B030D-6E8A-4147-A177-3AD203B41FA5}">
                      <a16:colId xmlns:a16="http://schemas.microsoft.com/office/drawing/2014/main" val="3646506280"/>
                    </a:ext>
                  </a:extLst>
                </a:gridCol>
                <a:gridCol w="2576230">
                  <a:extLst>
                    <a:ext uri="{9D8B030D-6E8A-4147-A177-3AD203B41FA5}">
                      <a16:colId xmlns:a16="http://schemas.microsoft.com/office/drawing/2014/main" val="659390818"/>
                    </a:ext>
                  </a:extLst>
                </a:gridCol>
                <a:gridCol w="2647534">
                  <a:extLst>
                    <a:ext uri="{9D8B030D-6E8A-4147-A177-3AD203B41FA5}">
                      <a16:colId xmlns:a16="http://schemas.microsoft.com/office/drawing/2014/main" val="1908125645"/>
                    </a:ext>
                  </a:extLst>
                </a:gridCol>
              </a:tblGrid>
              <a:tr h="45847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8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Usabilidade de manipular a cena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8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3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8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4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8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5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8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11,1%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8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33,3%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8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55,6%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3907487"/>
                  </a:ext>
                </a:extLst>
              </a:tr>
              <a:tr h="19494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8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Usabilidade do aplicativo em 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8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geral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8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3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8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5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8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11,1%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8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88,9%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1112785"/>
                  </a:ext>
                </a:extLst>
              </a:tr>
              <a:tr h="25336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8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Cumpriu seu objetivo de desenvolver um simulador de ecossistemas para dispositivos móveis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8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2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8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4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8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5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8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11,1%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8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11,1%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8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77,8%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353202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504825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Conclusões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48680" y="1124744"/>
            <a:ext cx="8795320" cy="4680520"/>
          </a:xfrm>
        </p:spPr>
        <p:txBody>
          <a:bodyPr>
            <a:normAutofit/>
          </a:bodyPr>
          <a:lstStyle/>
          <a:p>
            <a:r>
              <a:rPr lang="pt-BR" dirty="0"/>
              <a:t>Ferramentas utilizadas foram adequadas (Unity e Vuforia).</a:t>
            </a:r>
          </a:p>
          <a:p>
            <a:r>
              <a:rPr lang="pt-BR" dirty="0"/>
              <a:t>O objetivo de desenvolver um simulador de ecossistemas para dispositivos móveis foi atingido.</a:t>
            </a:r>
          </a:p>
          <a:p>
            <a:r>
              <a:rPr lang="pt-BR" dirty="0"/>
              <a:t>Usuários mostraram grande interesse na manipulação da cena.</a:t>
            </a:r>
          </a:p>
          <a:p>
            <a:r>
              <a:rPr lang="pt-BR" dirty="0"/>
              <a:t>Uma ferramenta para auxiliar o ensino.</a:t>
            </a:r>
          </a:p>
        </p:txBody>
      </p:sp>
    </p:spTree>
    <p:extLst>
      <p:ext uri="{BB962C8B-B14F-4D97-AF65-F5344CB8AC3E}">
        <p14:creationId xmlns:p14="http://schemas.microsoft.com/office/powerpoint/2010/main" val="27935390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Introdução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46374" y="1355197"/>
            <a:ext cx="8446106" cy="3441956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pt-BR" sz="2800" dirty="0"/>
              <a:t>Várias formas de ensinar sobre o meio ambiente.</a:t>
            </a:r>
          </a:p>
          <a:p>
            <a:pPr lvl="1" eaLnBrk="1" hangingPunct="1">
              <a:defRPr/>
            </a:pPr>
            <a:r>
              <a:rPr lang="pt-BR" sz="2400" dirty="0"/>
              <a:t>Como utilizar a tecnologia para o ensino.</a:t>
            </a:r>
          </a:p>
          <a:p>
            <a:pPr marL="457200" lvl="1" indent="0" eaLnBrk="1" hangingPunct="1">
              <a:buFontTx/>
              <a:buNone/>
              <a:defRPr/>
            </a:pPr>
            <a:r>
              <a:rPr lang="pt-BR" sz="2400" dirty="0"/>
              <a:t>	</a:t>
            </a:r>
          </a:p>
          <a:p>
            <a:pPr marL="457200" lvl="1" indent="0" eaLnBrk="1" hangingPunct="1">
              <a:buFontTx/>
              <a:buNone/>
              <a:defRPr/>
            </a:pPr>
            <a:endParaRPr lang="pt-BR" sz="2400" dirty="0"/>
          </a:p>
          <a:p>
            <a:pPr eaLnBrk="1" hangingPunct="1">
              <a:buFont typeface="Arial" panose="020B0604020202020204" pitchFamily="34" charset="0"/>
              <a:buChar char="•"/>
              <a:defRPr/>
            </a:pPr>
            <a:r>
              <a:rPr lang="pt-BR" sz="2800" dirty="0"/>
              <a:t>Realidade aumentada na educação.</a:t>
            </a:r>
          </a:p>
          <a:p>
            <a:pPr lvl="1" eaLnBrk="1" hangingPunct="1">
              <a:defRPr/>
            </a:pPr>
            <a:r>
              <a:rPr lang="pt-BR" sz="2400" dirty="0"/>
              <a:t>Aproxima o mundo real do virtual.</a:t>
            </a:r>
          </a:p>
          <a:p>
            <a:pPr lvl="1" eaLnBrk="1" hangingPunct="1">
              <a:defRPr/>
            </a:pPr>
            <a:r>
              <a:rPr lang="pt-BR" sz="2400" dirty="0"/>
              <a:t>Engaja o aluno com o estudo.</a:t>
            </a:r>
          </a:p>
          <a:p>
            <a:pPr lvl="1" eaLnBrk="1" hangingPunct="1">
              <a:defRPr/>
            </a:pP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27691949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Extensões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48680" y="1124744"/>
            <a:ext cx="8795320" cy="4680520"/>
          </a:xfrm>
        </p:spPr>
        <p:txBody>
          <a:bodyPr>
            <a:normAutofit/>
          </a:bodyPr>
          <a:lstStyle/>
          <a:p>
            <a:r>
              <a:rPr lang="pt-BR" dirty="0"/>
              <a:t>Adicionar animais na simulação.</a:t>
            </a:r>
          </a:p>
          <a:p>
            <a:r>
              <a:rPr lang="pt-BR" dirty="0"/>
              <a:t>Incrementar a quantidade de terrenos possíveis.</a:t>
            </a:r>
          </a:p>
          <a:p>
            <a:r>
              <a:rPr lang="pt-BR" dirty="0"/>
              <a:t>Simular outras características do clima.</a:t>
            </a:r>
          </a:p>
          <a:p>
            <a:r>
              <a:rPr lang="pt-BR" dirty="0"/>
              <a:t>Aumentar a variedade de plantas na simulação.</a:t>
            </a:r>
          </a:p>
          <a:p>
            <a:r>
              <a:rPr lang="pt-BR" dirty="0"/>
              <a:t>Incluir novos meios de controle com IUT.</a:t>
            </a:r>
          </a:p>
          <a:p>
            <a:r>
              <a:rPr lang="pt-BR" dirty="0"/>
              <a:t>Implementar controles para a duração do dia.</a:t>
            </a:r>
          </a:p>
        </p:txBody>
      </p:sp>
    </p:spTree>
    <p:extLst>
      <p:ext uri="{BB962C8B-B14F-4D97-AF65-F5344CB8AC3E}">
        <p14:creationId xmlns:p14="http://schemas.microsoft.com/office/powerpoint/2010/main" val="30152341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395536" y="2204864"/>
            <a:ext cx="8352928" cy="1470025"/>
          </a:xfrm>
        </p:spPr>
        <p:txBody>
          <a:bodyPr/>
          <a:lstStyle/>
          <a:p>
            <a:r>
              <a:rPr lang="pt-BR" dirty="0"/>
              <a:t>Apresentação Prática</a:t>
            </a:r>
          </a:p>
        </p:txBody>
      </p:sp>
    </p:spTree>
    <p:extLst>
      <p:ext uri="{BB962C8B-B14F-4D97-AF65-F5344CB8AC3E}">
        <p14:creationId xmlns:p14="http://schemas.microsoft.com/office/powerpoint/2010/main" val="37995303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395536" y="1340768"/>
            <a:ext cx="8352928" cy="1944216"/>
          </a:xfrm>
        </p:spPr>
        <p:txBody>
          <a:bodyPr/>
          <a:lstStyle/>
          <a:p>
            <a:r>
              <a:rPr lang="pt-BR" dirty="0">
                <a:effectLst/>
              </a:rPr>
              <a:t>EcosAR – Simulador de Ecossistemas Utilizando Realidade Aumentada</a:t>
            </a:r>
            <a:r>
              <a:rPr lang="pt-BR" dirty="0"/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259632" y="3645024"/>
            <a:ext cx="7088832" cy="1584176"/>
          </a:xfrm>
        </p:spPr>
        <p:txBody>
          <a:bodyPr>
            <a:noAutofit/>
          </a:bodyPr>
          <a:lstStyle/>
          <a:p>
            <a:r>
              <a:rPr lang="pt-BR" sz="2000" dirty="0"/>
              <a:t>Aluno: Rodrigo Wernke Pereira</a:t>
            </a:r>
          </a:p>
          <a:p>
            <a:endParaRPr lang="pt-BR" sz="2000" dirty="0"/>
          </a:p>
          <a:p>
            <a:r>
              <a:rPr lang="pt-BR" sz="2000" dirty="0"/>
              <a:t>          Orientadores: Dalton Solano dos Reis</a:t>
            </a:r>
          </a:p>
          <a:p>
            <a:r>
              <a:rPr lang="pt-BR" sz="2000" dirty="0"/>
              <a:t>		           Roberta Andressa Pereira</a:t>
            </a:r>
          </a:p>
        </p:txBody>
      </p:sp>
    </p:spTree>
    <p:extLst>
      <p:ext uri="{BB962C8B-B14F-4D97-AF65-F5344CB8AC3E}">
        <p14:creationId xmlns:p14="http://schemas.microsoft.com/office/powerpoint/2010/main" val="22102617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Objetivos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eaLnBrk="1" hangingPunct="1"/>
            <a:r>
              <a:rPr lang="pt-BR" altLang="pt-BR" sz="2800" dirty="0"/>
              <a:t>Desenvolver um simulador de ecossistemas.</a:t>
            </a:r>
          </a:p>
          <a:p>
            <a:pPr eaLnBrk="1" hangingPunct="1"/>
            <a:r>
              <a:rPr lang="pt-BR" altLang="pt-BR" sz="2800" dirty="0"/>
              <a:t>Manipular elementos.</a:t>
            </a:r>
          </a:p>
          <a:p>
            <a:pPr eaLnBrk="1" hangingPunct="1"/>
            <a:endParaRPr lang="pt-BR" altLang="pt-BR" sz="2800" dirty="0"/>
          </a:p>
          <a:p>
            <a:pPr eaLnBrk="1" hangingPunct="1"/>
            <a:endParaRPr lang="pt-BR" altLang="pt-BR" sz="2800" dirty="0"/>
          </a:p>
          <a:p>
            <a:pPr marL="0" indent="0" eaLnBrk="1" hangingPunct="1">
              <a:buNone/>
            </a:pPr>
            <a:r>
              <a:rPr lang="pt-BR" altLang="pt-BR" sz="2800" dirty="0"/>
              <a:t>    Objetivos específicos:</a:t>
            </a:r>
          </a:p>
          <a:p>
            <a:pPr lvl="1" eaLnBrk="1" hangingPunct="1"/>
            <a:r>
              <a:rPr lang="pt-BR" altLang="pt-BR" sz="2400" dirty="0"/>
              <a:t>Simular um ecossistema.</a:t>
            </a:r>
          </a:p>
          <a:p>
            <a:pPr lvl="1"/>
            <a:r>
              <a:rPr lang="pt-BR" altLang="pt-BR" sz="2400" dirty="0"/>
              <a:t>Usar a interface de usuário tangível para manipular objetos virtuais utilizando objetos do mundo real.</a:t>
            </a:r>
          </a:p>
          <a:p>
            <a:pPr lvl="1" eaLnBrk="1" hangingPunct="1"/>
            <a:endParaRPr lang="pt-BR" altLang="pt-BR" sz="2400" dirty="0"/>
          </a:p>
        </p:txBody>
      </p:sp>
    </p:spTree>
    <p:extLst>
      <p:ext uri="{BB962C8B-B14F-4D97-AF65-F5344CB8AC3E}">
        <p14:creationId xmlns:p14="http://schemas.microsoft.com/office/powerpoint/2010/main" val="6269552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43299" y="2610036"/>
            <a:ext cx="8229600" cy="1143000"/>
          </a:xfrm>
        </p:spPr>
        <p:txBody>
          <a:bodyPr/>
          <a:lstStyle/>
          <a:p>
            <a:r>
              <a:rPr lang="pt-BR" dirty="0"/>
              <a:t>Fundamentação Teórica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890107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3568" y="134852"/>
            <a:ext cx="8229600" cy="1143000"/>
          </a:xfrm>
        </p:spPr>
        <p:txBody>
          <a:bodyPr/>
          <a:lstStyle/>
          <a:p>
            <a:r>
              <a:rPr lang="pt-BR" dirty="0"/>
              <a:t>Ecossistemas</a:t>
            </a:r>
          </a:p>
        </p:txBody>
      </p:sp>
      <p:pic>
        <p:nvPicPr>
          <p:cNvPr id="4098" name="Picture 2" descr="Image result for ecossistema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6835" y="1277852"/>
            <a:ext cx="5443066" cy="3631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04449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Realidade Aumentada</a:t>
            </a:r>
          </a:p>
        </p:txBody>
      </p:sp>
      <p:pic>
        <p:nvPicPr>
          <p:cNvPr id="5122" name="Picture 2" descr="Image result for realidade aumentad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005" y="1844824"/>
            <a:ext cx="7370678" cy="3240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97463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Animação Comportamental</a:t>
            </a:r>
          </a:p>
        </p:txBody>
      </p:sp>
      <p:pic>
        <p:nvPicPr>
          <p:cNvPr id="6150" name="Picture 6" descr="https://github.com/rodrigowernke/TCC/raw/master/EcosAR-Gif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011" y="1772816"/>
            <a:ext cx="6016666" cy="3384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51731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95536" y="476672"/>
            <a:ext cx="8229600" cy="1872208"/>
          </a:xfrm>
        </p:spPr>
        <p:txBody>
          <a:bodyPr/>
          <a:lstStyle/>
          <a:p>
            <a:r>
              <a:rPr lang="pt-BR" sz="2800" dirty="0"/>
              <a:t>Animar: Desenvolvimento de uma Ferramenta para Criação de Animações com Realidade Aumentada e Interface Tangível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56" y="2891118"/>
            <a:ext cx="1797621" cy="256289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0032" y="2911951"/>
            <a:ext cx="3235677" cy="2615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979546"/>
      </p:ext>
    </p:extLst>
  </p:cSld>
  <p:clrMapOvr>
    <a:masterClrMapping/>
  </p:clrMapOvr>
</p:sld>
</file>

<file path=ppt/theme/theme1.xml><?xml version="1.0" encoding="utf-8"?>
<a:theme xmlns:a="http://schemas.openxmlformats.org/drawingml/2006/main" name="Design padrão">
  <a:themeElements>
    <a:clrScheme name="Design padrã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sign padrão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sign padrã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sign padrão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sign padrão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sign padrão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sign padrão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sign padrão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sign padrão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sign padrão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sign padrão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sign padrão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sign padrão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sign padrão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904</TotalTime>
  <Words>506</Words>
  <Application>Microsoft Office PowerPoint</Application>
  <PresentationFormat>Apresentação na tela (4:3)</PresentationFormat>
  <Paragraphs>140</Paragraphs>
  <Slides>32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32</vt:i4>
      </vt:variant>
    </vt:vector>
  </HeadingPairs>
  <TitlesOfParts>
    <vt:vector size="36" baseType="lpstr">
      <vt:lpstr>Arial</vt:lpstr>
      <vt:lpstr>Calibri</vt:lpstr>
      <vt:lpstr>Times New Roman</vt:lpstr>
      <vt:lpstr>Design padrão</vt:lpstr>
      <vt:lpstr>EcosAR – Simulador de Ecossistemas Utilizando Realidade Aumentada </vt:lpstr>
      <vt:lpstr>Roteiro</vt:lpstr>
      <vt:lpstr>Introdução</vt:lpstr>
      <vt:lpstr>Objetivos</vt:lpstr>
      <vt:lpstr>Fundamentação Teórica</vt:lpstr>
      <vt:lpstr>Ecossistemas</vt:lpstr>
      <vt:lpstr>Realidade Aumentada</vt:lpstr>
      <vt:lpstr>Animação Comportamental</vt:lpstr>
      <vt:lpstr>Animar: Desenvolvimento de uma Ferramenta para Criação de Animações com Realidade Aumentada e Interface Tangível </vt:lpstr>
      <vt:lpstr>VISEDU – AQUÁRIO VIRTUAL: SIMULADOR DE ECOSSISTEMA UTILIZANDO ANIMAÇÃO COMPORTAMENTAL </vt:lpstr>
      <vt:lpstr>Weather</vt:lpstr>
      <vt:lpstr>Requisitos Funcionais</vt:lpstr>
      <vt:lpstr>Requisitos Não-Funcionais</vt:lpstr>
      <vt:lpstr>Especificação</vt:lpstr>
      <vt:lpstr>Apresentação do PowerPoint</vt:lpstr>
      <vt:lpstr>Implementação</vt:lpstr>
      <vt:lpstr>Implementação</vt:lpstr>
      <vt:lpstr>Implementação</vt:lpstr>
      <vt:lpstr>Implementação</vt:lpstr>
      <vt:lpstr>Marcadores</vt:lpstr>
      <vt:lpstr>Marcadores</vt:lpstr>
      <vt:lpstr>Operacionalidade da Implementação</vt:lpstr>
      <vt:lpstr>Operacionalidade da Implementação</vt:lpstr>
      <vt:lpstr>Operacionalidade da Implementação</vt:lpstr>
      <vt:lpstr>Operacionalidade da Implementação</vt:lpstr>
      <vt:lpstr>Resultados</vt:lpstr>
      <vt:lpstr>Perfil dos Entrevistados</vt:lpstr>
      <vt:lpstr>Opinião dos entrevistados sobre o aplicativo</vt:lpstr>
      <vt:lpstr>Conclusões</vt:lpstr>
      <vt:lpstr>Extensões</vt:lpstr>
      <vt:lpstr>Apresentação Prática</vt:lpstr>
      <vt:lpstr>EcosAR – Simulador de Ecossistemas Utilizando Realidade Aumentada </vt:lpstr>
    </vt:vector>
  </TitlesOfParts>
  <Company>FURB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Seção de Apoio ao Usuário</dc:creator>
  <cp:lastModifiedBy>Rodrigo</cp:lastModifiedBy>
  <cp:revision>121</cp:revision>
  <dcterms:created xsi:type="dcterms:W3CDTF">2012-05-08T00:10:24Z</dcterms:created>
  <dcterms:modified xsi:type="dcterms:W3CDTF">2019-07-04T19:53:12Z</dcterms:modified>
</cp:coreProperties>
</file>